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7"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58" d="100"/>
          <a:sy n="158" d="100"/>
        </p:scale>
        <p:origin x="-264" y="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200362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Translate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554c69b78_0_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554c69b7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The bill is to benefit all persons, especially persons with disabilities, through the realization, within the purview of matters coming within the legislative authority of Parliament, of a Canada without barriers, particularly by the identification and removal of barriers, and the prevention of new barriers, in the following areas:</a:t>
            </a:r>
            <a:endParaRPr/>
          </a:p>
          <a:p>
            <a:pPr marL="0" lvl="0" indent="0" algn="l" rtl="0">
              <a:spcBef>
                <a:spcPts val="0"/>
              </a:spcBef>
              <a:spcAft>
                <a:spcPts val="0"/>
              </a:spcAft>
              <a:buClr>
                <a:schemeClr val="dk1"/>
              </a:buClr>
              <a:buSzPts val="1100"/>
              <a:buFont typeface="Arial"/>
              <a:buNone/>
            </a:pPr>
            <a:endParaRPr/>
          </a:p>
          <a:p>
            <a:pPr marL="914400" lvl="1" indent="-317500" algn="l" rtl="0">
              <a:spcBef>
                <a:spcPts val="0"/>
              </a:spcBef>
              <a:spcAft>
                <a:spcPts val="0"/>
              </a:spcAft>
              <a:buSzPts val="1400"/>
              <a:buChar char="▻"/>
            </a:pPr>
            <a:r>
              <a:rPr lang="en"/>
              <a:t>(a) employment;</a:t>
            </a:r>
            <a:endParaRPr/>
          </a:p>
          <a:p>
            <a:pPr marL="914400" lvl="1" indent="-317500" algn="l" rtl="0">
              <a:spcBef>
                <a:spcPts val="0"/>
              </a:spcBef>
              <a:spcAft>
                <a:spcPts val="0"/>
              </a:spcAft>
              <a:buSzPts val="1400"/>
              <a:buChar char="▻"/>
            </a:pPr>
            <a:r>
              <a:rPr lang="en"/>
              <a:t>(b) the built environment;</a:t>
            </a:r>
            <a:endParaRPr/>
          </a:p>
          <a:p>
            <a:pPr marL="914400" lvl="1" indent="-317500" algn="l" rtl="0">
              <a:spcBef>
                <a:spcPts val="0"/>
              </a:spcBef>
              <a:spcAft>
                <a:spcPts val="0"/>
              </a:spcAft>
              <a:buSzPts val="1400"/>
              <a:buChar char="▻"/>
            </a:pPr>
            <a:r>
              <a:rPr lang="en"/>
              <a:t>(c) information and communication technologies;</a:t>
            </a:r>
            <a:endParaRPr/>
          </a:p>
          <a:p>
            <a:pPr marL="914400" lvl="1" indent="-317500" algn="l" rtl="0">
              <a:spcBef>
                <a:spcPts val="0"/>
              </a:spcBef>
              <a:spcAft>
                <a:spcPts val="0"/>
              </a:spcAft>
              <a:buSzPts val="1400"/>
              <a:buChar char="▻"/>
            </a:pPr>
            <a:r>
              <a:rPr lang="en"/>
              <a:t>(c.‍1) communication, other than information and communication technologies;</a:t>
            </a:r>
            <a:endParaRPr/>
          </a:p>
          <a:p>
            <a:pPr marL="914400" lvl="1" indent="-317500" algn="l" rtl="0">
              <a:spcBef>
                <a:spcPts val="0"/>
              </a:spcBef>
              <a:spcAft>
                <a:spcPts val="0"/>
              </a:spcAft>
              <a:buSzPts val="1400"/>
              <a:buChar char="▻"/>
            </a:pPr>
            <a:r>
              <a:rPr lang="en"/>
              <a:t>(d) the procurement of goods, services and facilities;</a:t>
            </a:r>
            <a:endParaRPr/>
          </a:p>
          <a:p>
            <a:pPr marL="914400" lvl="1" indent="-317500" algn="l" rtl="0">
              <a:spcBef>
                <a:spcPts val="0"/>
              </a:spcBef>
              <a:spcAft>
                <a:spcPts val="0"/>
              </a:spcAft>
              <a:buSzPts val="1400"/>
              <a:buChar char="▻"/>
            </a:pPr>
            <a:r>
              <a:rPr lang="en"/>
              <a:t>(e) the design and delivery of programs and services;</a:t>
            </a:r>
            <a:endParaRPr/>
          </a:p>
          <a:p>
            <a:pPr marL="914400" lvl="1" indent="-317500" algn="l" rtl="0">
              <a:spcBef>
                <a:spcPts val="0"/>
              </a:spcBef>
              <a:spcAft>
                <a:spcPts val="0"/>
              </a:spcAft>
              <a:buSzPts val="1400"/>
              <a:buChar char="▻"/>
            </a:pPr>
            <a:r>
              <a:rPr lang="en"/>
              <a:t>(f) transportation; and</a:t>
            </a:r>
            <a:endParaRPr/>
          </a:p>
          <a:p>
            <a:pPr marL="914400" lvl="1" indent="-317500" algn="l" rtl="0">
              <a:spcBef>
                <a:spcPts val="0"/>
              </a:spcBef>
              <a:spcAft>
                <a:spcPts val="0"/>
              </a:spcAft>
              <a:buSzPts val="1400"/>
              <a:buChar char="▻"/>
            </a:pPr>
            <a:r>
              <a:rPr lang="en"/>
              <a:t>(g) areas designated under regulations made under paragraph 117(1)‍(b)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e5dfa08c5_1_6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e5dfa08c5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e60a19ccc_0_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e60a19cc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Accessibility Plans and Reports: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Federally regulated organizations would have to publish accessibility plans and reports on preventing and removing barriers. They would have to consult with people with disabilities and Deaf people in preparing their plans.</a:t>
            </a:r>
            <a:endParaRPr/>
          </a:p>
          <a:p>
            <a:pPr marL="0" lvl="0" indent="0" algn="l" rtl="0">
              <a:spcBef>
                <a:spcPts val="0"/>
              </a:spcBef>
              <a:spcAft>
                <a:spcPts val="0"/>
              </a:spcAft>
              <a:buNone/>
            </a:pPr>
            <a:endParaRPr/>
          </a:p>
          <a:p>
            <a:pPr marL="0" lvl="0" indent="0" algn="l" rtl="0">
              <a:spcBef>
                <a:spcPts val="0"/>
              </a:spcBef>
              <a:spcAft>
                <a:spcPts val="0"/>
              </a:spcAft>
              <a:buNone/>
            </a:pPr>
            <a:r>
              <a:rPr lang="en"/>
              <a:t>Feedback </a:t>
            </a:r>
            <a:endParaRPr/>
          </a:p>
          <a:p>
            <a:pPr marL="0" lvl="0" indent="0" algn="l" rtl="0">
              <a:spcBef>
                <a:spcPts val="0"/>
              </a:spcBef>
              <a:spcAft>
                <a:spcPts val="0"/>
              </a:spcAft>
              <a:buNone/>
            </a:pPr>
            <a:r>
              <a:rPr lang="en"/>
              <a:t>Processes</a:t>
            </a:r>
            <a:endParaRPr/>
          </a:p>
          <a:p>
            <a:pPr marL="0" lvl="0" indent="0" algn="l" rtl="0">
              <a:spcBef>
                <a:spcPts val="0"/>
              </a:spcBef>
              <a:spcAft>
                <a:spcPts val="0"/>
              </a:spcAft>
              <a:buNone/>
            </a:pPr>
            <a:endParaRPr/>
          </a:p>
          <a:p>
            <a:pPr marL="0" lvl="0" indent="0" algn="l" rtl="0">
              <a:spcBef>
                <a:spcPts val="0"/>
              </a:spcBef>
              <a:spcAft>
                <a:spcPts val="0"/>
              </a:spcAft>
              <a:buNone/>
            </a:pPr>
            <a:r>
              <a:rPr lang="en"/>
              <a:t>Organizations would have to establish a process for receiving and dealing with feedback about barriers.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fcf988d6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fcf988d6d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new organization would develop and review accessibility standards, which would create legal obligations. The majority of its Board members would be people with disabilities and Deaf people. The organization will oversee activities and give advice to Chief Executive Officer.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The Chief Executive Officer will be responsible for: </a:t>
            </a:r>
            <a:endParaRPr/>
          </a:p>
          <a:p>
            <a:pPr marL="914400" lvl="1" indent="-317500" algn="l" rtl="0">
              <a:spcBef>
                <a:spcPts val="0"/>
              </a:spcBef>
              <a:spcAft>
                <a:spcPts val="0"/>
              </a:spcAft>
              <a:buSzPts val="1400"/>
              <a:buChar char="▻"/>
            </a:pPr>
            <a:r>
              <a:rPr lang="en"/>
              <a:t>submit an annual report to the Minister responsible for Accessibility, who would then table it in Parliament; </a:t>
            </a:r>
            <a:endParaRPr/>
          </a:p>
          <a:p>
            <a:pPr marL="914400" lvl="1" indent="-317500" algn="l" rtl="0">
              <a:spcBef>
                <a:spcPts val="0"/>
              </a:spcBef>
              <a:spcAft>
                <a:spcPts val="0"/>
              </a:spcAft>
              <a:buSzPts val="1400"/>
              <a:buChar char="▻"/>
            </a:pPr>
            <a:r>
              <a:rPr lang="en"/>
              <a:t>the development and revision of accessibility standards; </a:t>
            </a:r>
            <a:endParaRPr/>
          </a:p>
          <a:p>
            <a:pPr marL="914400" lvl="1" indent="-317500" algn="l" rtl="0">
              <a:spcBef>
                <a:spcPts val="0"/>
              </a:spcBef>
              <a:spcAft>
                <a:spcPts val="0"/>
              </a:spcAft>
              <a:buSzPts val="1400"/>
              <a:buChar char="▻"/>
            </a:pPr>
            <a:r>
              <a:rPr lang="en"/>
              <a:t>the recommendation of standards to the Minister responsible for Accessibility;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e5dfa08c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e5dfa08c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Canadian Radio-television and Telecommunications Commission (CRTC) would continue handling complaints regarding barriers in broadcasting and telecommunications.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The Canadian Transportation Agency (CTA) would continue handling complaints regarding travel between provinces by air, rail, bus or ferry.</a:t>
            </a:r>
            <a:endParaRPr/>
          </a:p>
          <a:p>
            <a:pPr marL="0" lvl="0" indent="0" algn="l" rtl="0">
              <a:spcBef>
                <a:spcPts val="0"/>
              </a:spcBef>
              <a:spcAft>
                <a:spcPts val="0"/>
              </a:spcAft>
              <a:buNone/>
            </a:pPr>
            <a:endParaRPr/>
          </a:p>
          <a:p>
            <a:pPr marL="0" lvl="0" indent="0" algn="l" rtl="0">
              <a:spcBef>
                <a:spcPts val="0"/>
              </a:spcBef>
              <a:spcAft>
                <a:spcPts val="0"/>
              </a:spcAft>
              <a:buNone/>
            </a:pPr>
            <a:r>
              <a:rPr lang="en"/>
              <a:t>The Federal Public Sector Labour Relations and Employment Board would be responsible for complaints by federal public servants and Parliamentary employees.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All other complaints would be submitted and decided by the Accessibility Commissioner.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554c69b78_0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554c69b7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1673352" y="723519"/>
            <a:ext cx="5797500" cy="891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Autofit/>
          </a:bodyPr>
          <a:lstStyle>
            <a:lvl1pPr lvl="0" algn="ctr" rtl="0">
              <a:lnSpc>
                <a:spcPct val="90000"/>
              </a:lnSpc>
              <a:spcBef>
                <a:spcPts val="0"/>
              </a:spcBef>
              <a:spcAft>
                <a:spcPts val="0"/>
              </a:spcAft>
              <a:buClr>
                <a:srgbClr val="262626"/>
              </a:buClr>
              <a:buSzPts val="1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6" name="Google Shape;86;p12"/>
          <p:cNvSpPr txBox="1">
            <a:spLocks noGrp="1"/>
          </p:cNvSpPr>
          <p:nvPr>
            <p:ph type="body" idx="1"/>
          </p:nvPr>
        </p:nvSpPr>
        <p:spPr>
          <a:xfrm>
            <a:off x="1673352" y="1978533"/>
            <a:ext cx="5797500" cy="23265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800"/>
              </a:spcBef>
              <a:spcAft>
                <a:spcPts val="0"/>
              </a:spcAft>
              <a:buSzPts val="1400"/>
              <a:buChar char="▷"/>
              <a:defRPr/>
            </a:lvl1pPr>
            <a:lvl2pPr marL="914400" lvl="1" indent="-317500" algn="l" rtl="0">
              <a:lnSpc>
                <a:spcPct val="100000"/>
              </a:lnSpc>
              <a:spcBef>
                <a:spcPts val="800"/>
              </a:spcBef>
              <a:spcAft>
                <a:spcPts val="0"/>
              </a:spcAft>
              <a:buSzPts val="1400"/>
              <a:buChar char="○"/>
              <a:defRPr/>
            </a:lvl2pPr>
            <a:lvl3pPr marL="1371600" lvl="2" indent="-317500" algn="l" rtl="0">
              <a:lnSpc>
                <a:spcPct val="100000"/>
              </a:lnSpc>
              <a:spcBef>
                <a:spcPts val="800"/>
              </a:spcBef>
              <a:spcAft>
                <a:spcPts val="0"/>
              </a:spcAft>
              <a:buSzPts val="14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Char char="○"/>
              <a:defRPr/>
            </a:lvl5pPr>
            <a:lvl6pPr marL="2743200" lvl="5" indent="-317500" algn="l" rtl="0">
              <a:lnSpc>
                <a:spcPct val="100000"/>
              </a:lnSpc>
              <a:spcBef>
                <a:spcPts val="800"/>
              </a:spcBef>
              <a:spcAft>
                <a:spcPts val="0"/>
              </a:spcAft>
              <a:buSzPts val="1400"/>
              <a:buChar char="■"/>
              <a:defRPr/>
            </a:lvl6pPr>
            <a:lvl7pPr marL="3200400" lvl="6" indent="-317500" algn="l" rtl="0">
              <a:lnSpc>
                <a:spcPct val="100000"/>
              </a:lnSpc>
              <a:spcBef>
                <a:spcPts val="800"/>
              </a:spcBef>
              <a:spcAft>
                <a:spcPts val="0"/>
              </a:spcAft>
              <a:buSzPts val="1400"/>
              <a:buChar char="●"/>
              <a:defRPr/>
            </a:lvl7pPr>
            <a:lvl8pPr marL="3657600" lvl="7" indent="-317500" algn="l" rtl="0">
              <a:lnSpc>
                <a:spcPct val="100000"/>
              </a:lnSpc>
              <a:spcBef>
                <a:spcPts val="800"/>
              </a:spcBef>
              <a:spcAft>
                <a:spcPts val="0"/>
              </a:spcAft>
              <a:buSzPts val="1400"/>
              <a:buChar char="○"/>
              <a:defRPr/>
            </a:lvl8pPr>
            <a:lvl9pPr marL="4114800" lvl="8" indent="-317500" algn="l" rtl="0">
              <a:lnSpc>
                <a:spcPct val="100000"/>
              </a:lnSpc>
              <a:spcBef>
                <a:spcPts val="800"/>
              </a:spcBef>
              <a:spcAft>
                <a:spcPts val="0"/>
              </a:spcAft>
              <a:buSzPts val="1400"/>
              <a:buChar char="■"/>
              <a:defRPr/>
            </a:lvl9pPr>
          </a:lstStyle>
          <a:p>
            <a:endParaRPr/>
          </a:p>
        </p:txBody>
      </p:sp>
      <p:sp>
        <p:nvSpPr>
          <p:cNvPr id="87" name="Google Shape;87;p12"/>
          <p:cNvSpPr txBox="1">
            <a:spLocks noGrp="1"/>
          </p:cNvSpPr>
          <p:nvPr>
            <p:ph type="dt" idx="10"/>
          </p:nvPr>
        </p:nvSpPr>
        <p:spPr>
          <a:xfrm>
            <a:off x="5866072" y="4679112"/>
            <a:ext cx="2065200" cy="2430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1200150" y="4677156"/>
            <a:ext cx="4425900" cy="2400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2"/>
          <p:cNvSpPr>
            <a:spLocks noGrp="1"/>
          </p:cNvSpPr>
          <p:nvPr>
            <p:ph type="sldNum" idx="12"/>
          </p:nvPr>
        </p:nvSpPr>
        <p:spPr>
          <a:xfrm>
            <a:off x="8069191" y="4663440"/>
            <a:ext cx="274200" cy="274200"/>
          </a:xfrm>
          <a:prstGeom prst="ellipse">
            <a:avLst/>
          </a:prstGeom>
          <a:solidFill>
            <a:srgbClr val="1D1D1D">
              <a:alpha val="69800"/>
            </a:srgbClr>
          </a:solidFill>
          <a:ln>
            <a:noFill/>
          </a:ln>
        </p:spPr>
        <p:txBody>
          <a:bodyPr spcFirstLastPara="1" wrap="square" lIns="13700" tIns="34275" rIns="13700"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3"/>
          <p:cNvSpPr txBox="1">
            <a:spLocks noGrp="1"/>
          </p:cNvSpPr>
          <p:nvPr>
            <p:ph type="ctrTitle"/>
          </p:nvPr>
        </p:nvSpPr>
        <p:spPr>
          <a:xfrm>
            <a:off x="149150" y="129900"/>
            <a:ext cx="6723000" cy="223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OVERVIEW OF THE ACCESSIBLE CANADA ACT</a:t>
            </a:r>
            <a:endParaRPr/>
          </a:p>
        </p:txBody>
      </p:sp>
      <p:sp>
        <p:nvSpPr>
          <p:cNvPr id="95" name="Google Shape;95;p13"/>
          <p:cNvSpPr txBox="1"/>
          <p:nvPr/>
        </p:nvSpPr>
        <p:spPr>
          <a:xfrm>
            <a:off x="142200" y="198775"/>
            <a:ext cx="4297200" cy="216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0000"/>
                </a:solidFill>
                <a:latin typeface="Raleway"/>
                <a:ea typeface="Raleway"/>
                <a:cs typeface="Raleway"/>
                <a:sym typeface="Raleway"/>
              </a:rPr>
              <a:t>EMPOWER U: LEARN TO ACCESS YOUR DEAF RIGHTS &amp; DISABILITY RIGHTS</a:t>
            </a:r>
            <a:endParaRPr sz="3000" b="1">
              <a:solidFill>
                <a:srgbClr val="FF0000"/>
              </a:solidFill>
              <a:latin typeface="Raleway"/>
              <a:ea typeface="Raleway"/>
              <a:cs typeface="Raleway"/>
              <a:sym typeface="Raleway"/>
            </a:endParaRPr>
          </a:p>
        </p:txBody>
      </p:sp>
      <p:sp>
        <p:nvSpPr>
          <p:cNvPr id="96" name="Google Shape;96;p13"/>
          <p:cNvSpPr txBox="1"/>
          <p:nvPr/>
        </p:nvSpPr>
        <p:spPr>
          <a:xfrm>
            <a:off x="142200" y="2712425"/>
            <a:ext cx="6875400" cy="231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2185C5"/>
                </a:solidFill>
                <a:latin typeface="Raleway"/>
                <a:ea typeface="Raleway"/>
                <a:cs typeface="Raleway"/>
                <a:sym typeface="Raleway"/>
              </a:rPr>
              <a:t>OVERVIEW OF THE ACCESSIBLE CANADA ACT</a:t>
            </a:r>
            <a:endParaRPr sz="3600" b="1">
              <a:solidFill>
                <a:srgbClr val="2185C5"/>
              </a:solidFill>
              <a:latin typeface="Raleway"/>
              <a:ea typeface="Raleway"/>
              <a:cs typeface="Raleway"/>
              <a:sym typeface="Raleway"/>
            </a:endParaRPr>
          </a:p>
        </p:txBody>
      </p:sp>
      <p:pic>
        <p:nvPicPr>
          <p:cNvPr id="97" name="Google Shape;97;p13"/>
          <p:cNvPicPr preferRelativeResize="0"/>
          <p:nvPr/>
        </p:nvPicPr>
        <p:blipFill>
          <a:blip r:embed="rId3">
            <a:alphaModFix/>
          </a:blip>
          <a:stretch>
            <a:fillRect/>
          </a:stretch>
        </p:blipFill>
        <p:spPr>
          <a:xfrm>
            <a:off x="4565025" y="476687"/>
            <a:ext cx="4138623" cy="1609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98975" y="112722"/>
            <a:ext cx="6462600" cy="6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dk2"/>
                </a:solidFill>
              </a:rPr>
              <a:t>PURPOSE </a:t>
            </a:r>
            <a:endParaRPr b="1">
              <a:solidFill>
                <a:schemeClr val="dk2"/>
              </a:solidFill>
            </a:endParaRPr>
          </a:p>
        </p:txBody>
      </p:sp>
      <p:sp>
        <p:nvSpPr>
          <p:cNvPr id="103" name="Google Shape;103;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b="0">
                <a:solidFill>
                  <a:schemeClr val="accent6"/>
                </a:solidFill>
                <a:latin typeface="Lato"/>
                <a:ea typeface="Lato"/>
                <a:cs typeface="Lato"/>
                <a:sym typeface="Lato"/>
              </a:rPr>
              <a:t>2</a:t>
            </a:fld>
            <a:endParaRPr sz="1300" b="0">
              <a:solidFill>
                <a:schemeClr val="accent6"/>
              </a:solidFill>
              <a:latin typeface="Lato"/>
              <a:ea typeface="Lato"/>
              <a:cs typeface="Lato"/>
              <a:sym typeface="Lato"/>
            </a:endParaRPr>
          </a:p>
        </p:txBody>
      </p:sp>
      <p:pic>
        <p:nvPicPr>
          <p:cNvPr id="104" name="Google Shape;104;p14"/>
          <p:cNvPicPr preferRelativeResize="0"/>
          <p:nvPr/>
        </p:nvPicPr>
        <p:blipFill>
          <a:blip r:embed="rId3">
            <a:alphaModFix/>
          </a:blip>
          <a:stretch>
            <a:fillRect/>
          </a:stretch>
        </p:blipFill>
        <p:spPr>
          <a:xfrm>
            <a:off x="505025" y="806603"/>
            <a:ext cx="7975551" cy="418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182275" y="118823"/>
            <a:ext cx="6462600" cy="72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dk2"/>
                </a:solidFill>
              </a:rPr>
              <a:t>WHERE DOES IT APPLY?</a:t>
            </a:r>
            <a:endParaRPr b="1">
              <a:solidFill>
                <a:schemeClr val="dk2"/>
              </a:solidFill>
            </a:endParaRPr>
          </a:p>
        </p:txBody>
      </p:sp>
      <p:sp>
        <p:nvSpPr>
          <p:cNvPr id="110" name="Google Shape;110;p1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b="0">
                <a:solidFill>
                  <a:schemeClr val="accent6"/>
                </a:solidFill>
                <a:latin typeface="Lato"/>
                <a:ea typeface="Lato"/>
                <a:cs typeface="Lato"/>
                <a:sym typeface="Lato"/>
              </a:rPr>
              <a:t>3</a:t>
            </a:fld>
            <a:endParaRPr sz="1300" b="0">
              <a:solidFill>
                <a:schemeClr val="accent6"/>
              </a:solidFill>
              <a:latin typeface="Lato"/>
              <a:ea typeface="Lato"/>
              <a:cs typeface="Lato"/>
              <a:sym typeface="Lato"/>
            </a:endParaRPr>
          </a:p>
        </p:txBody>
      </p:sp>
      <p:sp>
        <p:nvSpPr>
          <p:cNvPr id="111" name="Google Shape;111;p15"/>
          <p:cNvSpPr txBox="1"/>
          <p:nvPr/>
        </p:nvSpPr>
        <p:spPr>
          <a:xfrm>
            <a:off x="182275" y="986425"/>
            <a:ext cx="8470200" cy="38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Lato"/>
                <a:ea typeface="Lato"/>
                <a:cs typeface="Lato"/>
                <a:sym typeface="Lato"/>
              </a:rPr>
              <a:t>The Accessible Canada Act applies to organizations under federal responsibility (“regulated entities”): </a:t>
            </a:r>
            <a:endParaRPr sz="2000">
              <a:latin typeface="Lato"/>
              <a:ea typeface="Lato"/>
              <a:cs typeface="Lato"/>
              <a:sym typeface="Lato"/>
            </a:endParaRPr>
          </a:p>
          <a:p>
            <a:pPr marL="0" lvl="0" indent="0" algn="l" rtl="0">
              <a:spcBef>
                <a:spcPts val="0"/>
              </a:spcBef>
              <a:spcAft>
                <a:spcPts val="0"/>
              </a:spcAft>
              <a:buNone/>
            </a:pPr>
            <a:endParaRPr sz="2000">
              <a:latin typeface="Lato"/>
              <a:ea typeface="Lato"/>
              <a:cs typeface="Lato"/>
              <a:sym typeface="Lato"/>
            </a:endParaRPr>
          </a:p>
          <a:p>
            <a:pPr marL="914400" lvl="0" indent="-355600" algn="l" rtl="0">
              <a:spcBef>
                <a:spcPts val="0"/>
              </a:spcBef>
              <a:spcAft>
                <a:spcPts val="0"/>
              </a:spcAft>
              <a:buSzPts val="2000"/>
              <a:buFont typeface="Lato"/>
              <a:buChar char="●"/>
            </a:pPr>
            <a:r>
              <a:rPr lang="en" sz="2000">
                <a:latin typeface="Lato"/>
                <a:ea typeface="Lato"/>
                <a:cs typeface="Lato"/>
                <a:sym typeface="Lato"/>
              </a:rPr>
              <a:t>the Government of Canada, including government departments, Crown Corporations and agencies</a:t>
            </a:r>
            <a:endParaRPr sz="2000">
              <a:latin typeface="Lato"/>
              <a:ea typeface="Lato"/>
              <a:cs typeface="Lato"/>
              <a:sym typeface="Lato"/>
            </a:endParaRPr>
          </a:p>
          <a:p>
            <a:pPr marL="914400" lvl="0" indent="-355600" algn="l" rtl="0">
              <a:spcBef>
                <a:spcPts val="0"/>
              </a:spcBef>
              <a:spcAft>
                <a:spcPts val="0"/>
              </a:spcAft>
              <a:buSzPts val="2000"/>
              <a:buFont typeface="Lato"/>
              <a:buChar char="●"/>
            </a:pPr>
            <a:r>
              <a:rPr lang="en" sz="2000">
                <a:latin typeface="Lato"/>
                <a:ea typeface="Lato"/>
                <a:cs typeface="Lato"/>
                <a:sym typeface="Lato"/>
              </a:rPr>
              <a:t>the federally regulated private sector, including organizations in the transportation sectors, broadcasting and telecommunications services, and the banking and financial sectors; </a:t>
            </a:r>
            <a:endParaRPr sz="2000">
              <a:latin typeface="Lato"/>
              <a:ea typeface="Lato"/>
              <a:cs typeface="Lato"/>
              <a:sym typeface="Lato"/>
            </a:endParaRPr>
          </a:p>
          <a:p>
            <a:pPr marL="914400" lvl="0" indent="-355600" algn="l" rtl="0">
              <a:spcBef>
                <a:spcPts val="0"/>
              </a:spcBef>
              <a:spcAft>
                <a:spcPts val="0"/>
              </a:spcAft>
              <a:buSzPts val="2000"/>
              <a:buFont typeface="Lato"/>
              <a:buChar char="●"/>
            </a:pPr>
            <a:r>
              <a:rPr lang="en" sz="2000">
                <a:latin typeface="Lato"/>
                <a:ea typeface="Lato"/>
                <a:cs typeface="Lato"/>
                <a:sym typeface="Lato"/>
              </a:rPr>
              <a:t>Parliament, including the Senate, the House of Commons, the Library of Parliament and the Parliamentary Protective Service; and, </a:t>
            </a:r>
            <a:endParaRPr sz="2000">
              <a:latin typeface="Lato"/>
              <a:ea typeface="Lato"/>
              <a:cs typeface="Lato"/>
              <a:sym typeface="Lato"/>
            </a:endParaRPr>
          </a:p>
          <a:p>
            <a:pPr marL="914400" lvl="0" indent="-355600" algn="l" rtl="0">
              <a:spcBef>
                <a:spcPts val="0"/>
              </a:spcBef>
              <a:spcAft>
                <a:spcPts val="0"/>
              </a:spcAft>
              <a:buSzPts val="2000"/>
              <a:buFont typeface="Lato"/>
              <a:buChar char="●"/>
            </a:pPr>
            <a:r>
              <a:rPr lang="en" sz="2000">
                <a:latin typeface="Lato"/>
                <a:ea typeface="Lato"/>
                <a:cs typeface="Lato"/>
                <a:sym typeface="Lato"/>
              </a:rPr>
              <a:t>the Canadian Forces and the Royal Canadian Mounted Police.</a:t>
            </a:r>
            <a:endParaRPr sz="20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81500" y="126825"/>
            <a:ext cx="6992700" cy="71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dk2"/>
                </a:solidFill>
              </a:rPr>
              <a:t>DUTIES OF REGULATED ENTITIES</a:t>
            </a:r>
            <a:endParaRPr b="1">
              <a:solidFill>
                <a:schemeClr val="dk2"/>
              </a:solidFill>
            </a:endParaRPr>
          </a:p>
        </p:txBody>
      </p:sp>
      <p:sp>
        <p:nvSpPr>
          <p:cNvPr id="117" name="Google Shape;117;p1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b="0">
                <a:solidFill>
                  <a:schemeClr val="accent6"/>
                </a:solidFill>
                <a:latin typeface="Lato"/>
                <a:ea typeface="Lato"/>
                <a:cs typeface="Lato"/>
                <a:sym typeface="Lato"/>
              </a:rPr>
              <a:t>4</a:t>
            </a:fld>
            <a:endParaRPr sz="1300" b="0">
              <a:solidFill>
                <a:schemeClr val="accent6"/>
              </a:solidFill>
              <a:latin typeface="Lato"/>
              <a:ea typeface="Lato"/>
              <a:cs typeface="Lato"/>
              <a:sym typeface="Lato"/>
            </a:endParaRPr>
          </a:p>
        </p:txBody>
      </p:sp>
      <p:pic>
        <p:nvPicPr>
          <p:cNvPr id="118" name="Google Shape;118;p16"/>
          <p:cNvPicPr preferRelativeResize="0"/>
          <p:nvPr/>
        </p:nvPicPr>
        <p:blipFill>
          <a:blip r:embed="rId3">
            <a:alphaModFix/>
          </a:blip>
          <a:stretch>
            <a:fillRect/>
          </a:stretch>
        </p:blipFill>
        <p:spPr>
          <a:xfrm>
            <a:off x="549213" y="845325"/>
            <a:ext cx="7735575" cy="4061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body" idx="1"/>
          </p:nvPr>
        </p:nvSpPr>
        <p:spPr>
          <a:xfrm>
            <a:off x="4465100" y="160125"/>
            <a:ext cx="4567800" cy="4869900"/>
          </a:xfrm>
          <a:prstGeom prst="rect">
            <a:avLst/>
          </a:prstGeom>
        </p:spPr>
        <p:txBody>
          <a:bodyPr spcFirstLastPara="1" wrap="square" lIns="68575" tIns="34275" rIns="68575" bIns="34275" anchor="t" anchorCtr="0">
            <a:noAutofit/>
          </a:bodyPr>
          <a:lstStyle/>
          <a:p>
            <a:pPr marL="0" lvl="0" indent="0" algn="just" rtl="0">
              <a:spcBef>
                <a:spcPts val="0"/>
              </a:spcBef>
              <a:spcAft>
                <a:spcPts val="0"/>
              </a:spcAft>
              <a:buNone/>
            </a:pPr>
            <a:r>
              <a:rPr lang="en" sz="1700">
                <a:solidFill>
                  <a:srgbClr val="000000"/>
                </a:solidFill>
              </a:rPr>
              <a:t>The </a:t>
            </a:r>
            <a:r>
              <a:rPr lang="en" sz="1700" b="1">
                <a:solidFill>
                  <a:srgbClr val="000000"/>
                </a:solidFill>
              </a:rPr>
              <a:t>Accessible Canada Act </a:t>
            </a:r>
            <a:r>
              <a:rPr lang="en" sz="1700">
                <a:solidFill>
                  <a:srgbClr val="000000"/>
                </a:solidFill>
              </a:rPr>
              <a:t>establishes new structures and positions, including:</a:t>
            </a:r>
            <a:endParaRPr sz="1700">
              <a:solidFill>
                <a:srgbClr val="000000"/>
              </a:solidFill>
            </a:endParaRPr>
          </a:p>
          <a:p>
            <a:pPr marL="0" lvl="0" indent="0" algn="just" rtl="0">
              <a:spcBef>
                <a:spcPts val="0"/>
              </a:spcBef>
              <a:spcAft>
                <a:spcPts val="0"/>
              </a:spcAft>
              <a:buNone/>
            </a:pPr>
            <a:endParaRPr sz="1700">
              <a:solidFill>
                <a:srgbClr val="000000"/>
              </a:solidFill>
            </a:endParaRPr>
          </a:p>
          <a:p>
            <a:pPr marL="342900" lvl="0" indent="-273050" algn="just" rtl="0">
              <a:spcBef>
                <a:spcPts val="0"/>
              </a:spcBef>
              <a:spcAft>
                <a:spcPts val="0"/>
              </a:spcAft>
              <a:buClr>
                <a:srgbClr val="000000"/>
              </a:buClr>
              <a:buSzPts val="1700"/>
              <a:buChar char="●"/>
            </a:pPr>
            <a:r>
              <a:rPr lang="en" sz="1700">
                <a:solidFill>
                  <a:srgbClr val="000000"/>
                </a:solidFill>
              </a:rPr>
              <a:t>the </a:t>
            </a:r>
            <a:r>
              <a:rPr lang="en" sz="1700" b="1">
                <a:solidFill>
                  <a:srgbClr val="000000"/>
                </a:solidFill>
              </a:rPr>
              <a:t>Canadian Accessibility Standards Development Organization (CASDO)</a:t>
            </a:r>
            <a:r>
              <a:rPr lang="en" sz="1700">
                <a:solidFill>
                  <a:srgbClr val="000000"/>
                </a:solidFill>
              </a:rPr>
              <a:t>, which will be led by a board of directors comprised of a majority of persons with disabilities and will develop accessibility standards in collaboration with industry and the disability community;</a:t>
            </a:r>
            <a:endParaRPr sz="1700">
              <a:solidFill>
                <a:srgbClr val="000000"/>
              </a:solidFill>
            </a:endParaRPr>
          </a:p>
          <a:p>
            <a:pPr marL="342900" lvl="0" indent="-273050" algn="just" rtl="0">
              <a:spcBef>
                <a:spcPts val="0"/>
              </a:spcBef>
              <a:spcAft>
                <a:spcPts val="0"/>
              </a:spcAft>
              <a:buClr>
                <a:srgbClr val="000000"/>
              </a:buClr>
              <a:buSzPts val="1700"/>
              <a:buChar char="●"/>
            </a:pPr>
            <a:r>
              <a:rPr lang="en" sz="1700">
                <a:solidFill>
                  <a:srgbClr val="000000"/>
                </a:solidFill>
              </a:rPr>
              <a:t>a </a:t>
            </a:r>
            <a:r>
              <a:rPr lang="en" sz="1700" b="1">
                <a:solidFill>
                  <a:srgbClr val="000000"/>
                </a:solidFill>
              </a:rPr>
              <a:t>Chief Accessibility Officer (CAO)</a:t>
            </a:r>
            <a:r>
              <a:rPr lang="en" sz="1700">
                <a:solidFill>
                  <a:srgbClr val="000000"/>
                </a:solidFill>
              </a:rPr>
              <a:t>, who will provide advice to the Minister of Accessibility and monitor systemic and emerging accessibility issues; and</a:t>
            </a:r>
            <a:endParaRPr sz="1700">
              <a:solidFill>
                <a:srgbClr val="000000"/>
              </a:solidFill>
            </a:endParaRPr>
          </a:p>
          <a:p>
            <a:pPr marL="342900" lvl="0" indent="-273050" algn="just" rtl="0">
              <a:spcBef>
                <a:spcPts val="0"/>
              </a:spcBef>
              <a:spcAft>
                <a:spcPts val="0"/>
              </a:spcAft>
              <a:buClr>
                <a:srgbClr val="000000"/>
              </a:buClr>
              <a:buSzPts val="1700"/>
              <a:buChar char="●"/>
            </a:pPr>
            <a:r>
              <a:rPr lang="en" sz="1700">
                <a:solidFill>
                  <a:srgbClr val="000000"/>
                </a:solidFill>
              </a:rPr>
              <a:t>the </a:t>
            </a:r>
            <a:r>
              <a:rPr lang="en" sz="1700" b="1">
                <a:solidFill>
                  <a:srgbClr val="000000"/>
                </a:solidFill>
              </a:rPr>
              <a:t>Accessibility Commissioner,</a:t>
            </a:r>
            <a:r>
              <a:rPr lang="en" sz="1700">
                <a:solidFill>
                  <a:srgbClr val="000000"/>
                </a:solidFill>
              </a:rPr>
              <a:t> who will spearhead compliance and enforcement activities under the legislation including monetary penalties. </a:t>
            </a:r>
            <a:endParaRPr sz="1700">
              <a:solidFill>
                <a:srgbClr val="000000"/>
              </a:solidFill>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Clr>
                <a:schemeClr val="dk1"/>
              </a:buClr>
              <a:buSzPts val="800"/>
              <a:buFont typeface="Arial"/>
              <a:buNone/>
            </a:pPr>
            <a:endParaRPr/>
          </a:p>
        </p:txBody>
      </p:sp>
      <p:pic>
        <p:nvPicPr>
          <p:cNvPr id="124" name="Google Shape;124;p17"/>
          <p:cNvPicPr preferRelativeResize="0"/>
          <p:nvPr/>
        </p:nvPicPr>
        <p:blipFill rotWithShape="1">
          <a:blip r:embed="rId3">
            <a:alphaModFix/>
          </a:blip>
          <a:srcRect t="2659" r="4743" b="-2660"/>
          <a:stretch/>
        </p:blipFill>
        <p:spPr>
          <a:xfrm>
            <a:off x="82375" y="98950"/>
            <a:ext cx="4382725" cy="50121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7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6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126825" y="114195"/>
            <a:ext cx="8668508" cy="58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a:solidFill>
                  <a:schemeClr val="dk2"/>
                </a:solidFill>
              </a:rPr>
              <a:t>COUNCIL OF FEDERAL ACCESSIBILITY AGENCIES</a:t>
            </a:r>
            <a:endParaRPr sz="2600" b="1" dirty="0">
              <a:solidFill>
                <a:schemeClr val="dk2"/>
              </a:solidFill>
            </a:endParaRPr>
          </a:p>
        </p:txBody>
      </p:sp>
      <p:sp>
        <p:nvSpPr>
          <p:cNvPr id="130" name="Google Shape;130;p18"/>
          <p:cNvSpPr txBox="1">
            <a:spLocks noGrp="1"/>
          </p:cNvSpPr>
          <p:nvPr>
            <p:ph type="body" idx="1"/>
          </p:nvPr>
        </p:nvSpPr>
        <p:spPr>
          <a:xfrm>
            <a:off x="235975" y="876500"/>
            <a:ext cx="8698200" cy="3942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1800">
                <a:solidFill>
                  <a:srgbClr val="000000"/>
                </a:solidFill>
              </a:rPr>
              <a:t>Requires the member organizations of the Council to work collaboratively to refer federal accessibility complaints to the right organization and to foster complementary policies and practices. The Council is made up of:</a:t>
            </a:r>
            <a:endParaRPr sz="1800">
              <a:solidFill>
                <a:srgbClr val="000000"/>
              </a:solidFill>
            </a:endParaRPr>
          </a:p>
          <a:p>
            <a:pPr marL="457200" lvl="0" indent="0" algn="l" rtl="0">
              <a:spcBef>
                <a:spcPts val="0"/>
              </a:spcBef>
              <a:spcAft>
                <a:spcPts val="0"/>
              </a:spcAft>
              <a:buNone/>
            </a:pPr>
            <a:endParaRPr sz="1800">
              <a:solidFill>
                <a:srgbClr val="000000"/>
              </a:solidFill>
            </a:endParaRPr>
          </a:p>
          <a:p>
            <a:pPr marL="914400" lvl="0" indent="-342900" algn="l" rtl="0">
              <a:spcBef>
                <a:spcPts val="0"/>
              </a:spcBef>
              <a:spcAft>
                <a:spcPts val="0"/>
              </a:spcAft>
              <a:buClr>
                <a:srgbClr val="000000"/>
              </a:buClr>
              <a:buSzPts val="1800"/>
              <a:buChar char="●"/>
            </a:pPr>
            <a:r>
              <a:rPr lang="en" sz="1800">
                <a:solidFill>
                  <a:srgbClr val="000000"/>
                </a:solidFill>
              </a:rPr>
              <a:t>the Chair and Chief Executive Officer of the </a:t>
            </a:r>
            <a:r>
              <a:rPr lang="en" sz="1800" b="1">
                <a:solidFill>
                  <a:srgbClr val="000000"/>
                </a:solidFill>
              </a:rPr>
              <a:t>Canadian Transportation Agency</a:t>
            </a:r>
            <a:r>
              <a:rPr lang="en" sz="1800">
                <a:solidFill>
                  <a:srgbClr val="000000"/>
                </a:solidFill>
              </a:rPr>
              <a:t>;</a:t>
            </a:r>
            <a:endParaRPr sz="1800">
              <a:solidFill>
                <a:srgbClr val="000000"/>
              </a:solidFill>
            </a:endParaRPr>
          </a:p>
          <a:p>
            <a:pPr marL="914400" lvl="0" indent="-342900" algn="l" rtl="0">
              <a:spcBef>
                <a:spcPts val="0"/>
              </a:spcBef>
              <a:spcAft>
                <a:spcPts val="0"/>
              </a:spcAft>
              <a:buClr>
                <a:srgbClr val="000000"/>
              </a:buClr>
              <a:buSzPts val="1800"/>
              <a:buChar char="●"/>
            </a:pPr>
            <a:r>
              <a:rPr lang="en" sz="1800">
                <a:solidFill>
                  <a:srgbClr val="000000"/>
                </a:solidFill>
              </a:rPr>
              <a:t>the Chair and Chief Executive Officer of the </a:t>
            </a:r>
            <a:r>
              <a:rPr lang="en" sz="1800" b="1">
                <a:solidFill>
                  <a:srgbClr val="000000"/>
                </a:solidFill>
              </a:rPr>
              <a:t>Canadian Radio-television and Telecommunications Commission</a:t>
            </a:r>
            <a:r>
              <a:rPr lang="en" sz="1800">
                <a:solidFill>
                  <a:srgbClr val="000000"/>
                </a:solidFill>
              </a:rPr>
              <a:t>;</a:t>
            </a:r>
            <a:endParaRPr sz="1800">
              <a:solidFill>
                <a:srgbClr val="000000"/>
              </a:solidFill>
            </a:endParaRPr>
          </a:p>
          <a:p>
            <a:pPr marL="914400" lvl="0" indent="-342900" algn="l" rtl="0">
              <a:spcBef>
                <a:spcPts val="0"/>
              </a:spcBef>
              <a:spcAft>
                <a:spcPts val="0"/>
              </a:spcAft>
              <a:buClr>
                <a:srgbClr val="000000"/>
              </a:buClr>
              <a:buSzPts val="1800"/>
              <a:buChar char="●"/>
            </a:pPr>
            <a:r>
              <a:rPr lang="en" sz="1800">
                <a:solidFill>
                  <a:srgbClr val="000000"/>
                </a:solidFill>
              </a:rPr>
              <a:t>the Chair of the </a:t>
            </a:r>
            <a:r>
              <a:rPr lang="en" sz="1800" b="1">
                <a:solidFill>
                  <a:srgbClr val="000000"/>
                </a:solidFill>
              </a:rPr>
              <a:t>Canadian Human Rights Tribunal</a:t>
            </a:r>
            <a:r>
              <a:rPr lang="en" sz="1800">
                <a:solidFill>
                  <a:srgbClr val="000000"/>
                </a:solidFill>
              </a:rPr>
              <a:t>;</a:t>
            </a:r>
            <a:endParaRPr sz="1800">
              <a:solidFill>
                <a:srgbClr val="000000"/>
              </a:solidFill>
            </a:endParaRPr>
          </a:p>
          <a:p>
            <a:pPr marL="914400" lvl="0" indent="-342900" algn="l" rtl="0">
              <a:spcBef>
                <a:spcPts val="0"/>
              </a:spcBef>
              <a:spcAft>
                <a:spcPts val="0"/>
              </a:spcAft>
              <a:buClr>
                <a:srgbClr val="000000"/>
              </a:buClr>
              <a:buSzPts val="1800"/>
              <a:buChar char="●"/>
            </a:pPr>
            <a:r>
              <a:rPr lang="en" sz="1800">
                <a:solidFill>
                  <a:srgbClr val="000000"/>
                </a:solidFill>
              </a:rPr>
              <a:t>the Chair of the </a:t>
            </a:r>
            <a:r>
              <a:rPr lang="en" sz="1800" b="1">
                <a:solidFill>
                  <a:srgbClr val="000000"/>
                </a:solidFill>
              </a:rPr>
              <a:t>Federal Public Sector Labour Relations and Employment Board</a:t>
            </a:r>
            <a:r>
              <a:rPr lang="en" sz="1800">
                <a:solidFill>
                  <a:srgbClr val="000000"/>
                </a:solidFill>
              </a:rPr>
              <a:t>; </a:t>
            </a:r>
            <a:endParaRPr sz="1800">
              <a:solidFill>
                <a:srgbClr val="000000"/>
              </a:solidFill>
            </a:endParaRPr>
          </a:p>
          <a:p>
            <a:pPr marL="914400" lvl="0" indent="-342900" algn="l" rtl="0">
              <a:spcBef>
                <a:spcPts val="0"/>
              </a:spcBef>
              <a:spcAft>
                <a:spcPts val="0"/>
              </a:spcAft>
              <a:buClr>
                <a:srgbClr val="000000"/>
              </a:buClr>
              <a:buSzPts val="1800"/>
              <a:buChar char="●"/>
            </a:pPr>
            <a:r>
              <a:rPr lang="en" sz="1800">
                <a:solidFill>
                  <a:srgbClr val="000000"/>
                </a:solidFill>
              </a:rPr>
              <a:t>the Chief Commissioner of the </a:t>
            </a:r>
            <a:r>
              <a:rPr lang="en" sz="1800" b="1">
                <a:solidFill>
                  <a:srgbClr val="000000"/>
                </a:solidFill>
              </a:rPr>
              <a:t>Canadian Human Rights Commission</a:t>
            </a:r>
            <a:r>
              <a:rPr lang="en" sz="1800">
                <a:solidFill>
                  <a:srgbClr val="000000"/>
                </a:solidFill>
              </a:rPr>
              <a:t>, serving as Chair; and</a:t>
            </a:r>
            <a:endParaRPr sz="1800">
              <a:solidFill>
                <a:srgbClr val="000000"/>
              </a:solidFill>
            </a:endParaRPr>
          </a:p>
          <a:p>
            <a:pPr marL="914400" lvl="0" indent="-342900" algn="l" rtl="0">
              <a:spcBef>
                <a:spcPts val="0"/>
              </a:spcBef>
              <a:spcAft>
                <a:spcPts val="0"/>
              </a:spcAft>
              <a:buClr>
                <a:srgbClr val="000000"/>
              </a:buClr>
              <a:buSzPts val="1800"/>
              <a:buChar char="●"/>
            </a:pPr>
            <a:r>
              <a:rPr lang="en" sz="1800">
                <a:solidFill>
                  <a:srgbClr val="000000"/>
                </a:solidFill>
              </a:rPr>
              <a:t>the </a:t>
            </a:r>
            <a:r>
              <a:rPr lang="en" sz="1800" b="1">
                <a:solidFill>
                  <a:srgbClr val="000000"/>
                </a:solidFill>
              </a:rPr>
              <a:t>Accessibility Commissioner</a:t>
            </a:r>
            <a:r>
              <a:rPr lang="en" sz="1800">
                <a:solidFill>
                  <a:srgbClr val="000000"/>
                </a:solidFill>
              </a:rPr>
              <a:t> </a:t>
            </a:r>
            <a:endParaRPr sz="1800">
              <a:solidFill>
                <a:srgbClr val="000000"/>
              </a:solidFill>
            </a:endParaRPr>
          </a:p>
        </p:txBody>
      </p:sp>
      <p:sp>
        <p:nvSpPr>
          <p:cNvPr id="131" name="Google Shape;131;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b="0">
                <a:solidFill>
                  <a:schemeClr val="accent6"/>
                </a:solidFill>
                <a:latin typeface="Lato"/>
                <a:ea typeface="Lato"/>
                <a:cs typeface="Lato"/>
                <a:sym typeface="Lato"/>
              </a:rPr>
              <a:t>6</a:t>
            </a:fld>
            <a:endParaRPr sz="1300" b="0">
              <a:solidFill>
                <a:schemeClr val="accent6"/>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125200" y="132925"/>
            <a:ext cx="7587000" cy="60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dk2"/>
                </a:solidFill>
              </a:rPr>
              <a:t>LEGISLATION VS REGULATIONS</a:t>
            </a:r>
            <a:endParaRPr b="1">
              <a:solidFill>
                <a:schemeClr val="dk2"/>
              </a:solidFill>
            </a:endParaRPr>
          </a:p>
        </p:txBody>
      </p:sp>
      <p:sp>
        <p:nvSpPr>
          <p:cNvPr id="137" name="Google Shape;137;p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b="0">
                <a:solidFill>
                  <a:schemeClr val="accent6"/>
                </a:solidFill>
                <a:latin typeface="Lato"/>
                <a:ea typeface="Lato"/>
                <a:cs typeface="Lato"/>
                <a:sym typeface="Lato"/>
              </a:rPr>
              <a:t>7</a:t>
            </a:fld>
            <a:endParaRPr sz="1300" b="0">
              <a:solidFill>
                <a:schemeClr val="accent6"/>
              </a:solidFill>
              <a:latin typeface="Lato"/>
              <a:ea typeface="Lato"/>
              <a:cs typeface="Lato"/>
              <a:sym typeface="Lato"/>
            </a:endParaRPr>
          </a:p>
        </p:txBody>
      </p:sp>
      <p:sp>
        <p:nvSpPr>
          <p:cNvPr id="138" name="Google Shape;138;p19"/>
          <p:cNvSpPr txBox="1">
            <a:spLocks noGrp="1"/>
          </p:cNvSpPr>
          <p:nvPr>
            <p:ph type="body" idx="2"/>
          </p:nvPr>
        </p:nvSpPr>
        <p:spPr>
          <a:xfrm>
            <a:off x="125200" y="732925"/>
            <a:ext cx="8724600" cy="42192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000000"/>
              </a:buClr>
              <a:buSzPts val="1600"/>
              <a:buChar char="▷"/>
            </a:pPr>
            <a:r>
              <a:rPr lang="en" sz="1600" b="1">
                <a:solidFill>
                  <a:srgbClr val="000000"/>
                </a:solidFill>
              </a:rPr>
              <a:t>Legislation…</a:t>
            </a:r>
            <a:endParaRPr sz="1600" b="1">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Is passed by Parliament.</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Provides the legal framework for making regulations.</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Sets out:  </a:t>
            </a:r>
            <a:endParaRPr sz="1600">
              <a:solidFill>
                <a:srgbClr val="000000"/>
              </a:solidFill>
            </a:endParaRPr>
          </a:p>
          <a:p>
            <a:pPr marL="1371600" lvl="2" indent="-330200" algn="l" rtl="0">
              <a:lnSpc>
                <a:spcPct val="100000"/>
              </a:lnSpc>
              <a:spcBef>
                <a:spcPts val="0"/>
              </a:spcBef>
              <a:spcAft>
                <a:spcPts val="0"/>
              </a:spcAft>
              <a:buClr>
                <a:srgbClr val="000000"/>
              </a:buClr>
              <a:buSzPts val="1600"/>
              <a:buChar char="■"/>
            </a:pPr>
            <a:r>
              <a:rPr lang="en" sz="1600">
                <a:solidFill>
                  <a:srgbClr val="000000"/>
                </a:solidFill>
              </a:rPr>
              <a:t>Who is allowed to make regulations.</a:t>
            </a:r>
            <a:endParaRPr sz="1600">
              <a:solidFill>
                <a:srgbClr val="000000"/>
              </a:solidFill>
            </a:endParaRPr>
          </a:p>
          <a:p>
            <a:pPr marL="1371600" lvl="2" indent="-330200" algn="l" rtl="0">
              <a:lnSpc>
                <a:spcPct val="100000"/>
              </a:lnSpc>
              <a:spcBef>
                <a:spcPts val="0"/>
              </a:spcBef>
              <a:spcAft>
                <a:spcPts val="0"/>
              </a:spcAft>
              <a:buClr>
                <a:srgbClr val="000000"/>
              </a:buClr>
              <a:buSzPts val="1600"/>
              <a:buChar char="■"/>
            </a:pPr>
            <a:r>
              <a:rPr lang="en" sz="1600">
                <a:solidFill>
                  <a:srgbClr val="000000"/>
                </a:solidFill>
              </a:rPr>
              <a:t>Who is allowed to enforce the regulations.</a:t>
            </a:r>
            <a:endParaRPr sz="1600">
              <a:solidFill>
                <a:srgbClr val="000000"/>
              </a:solidFill>
            </a:endParaRPr>
          </a:p>
          <a:p>
            <a:pPr marL="1371600" lvl="2" indent="-330200" algn="l" rtl="0">
              <a:lnSpc>
                <a:spcPct val="100000"/>
              </a:lnSpc>
              <a:spcBef>
                <a:spcPts val="0"/>
              </a:spcBef>
              <a:spcAft>
                <a:spcPts val="0"/>
              </a:spcAft>
              <a:buClr>
                <a:srgbClr val="000000"/>
              </a:buClr>
              <a:buSzPts val="1600"/>
              <a:buChar char="■"/>
            </a:pPr>
            <a:r>
              <a:rPr lang="en" sz="1600">
                <a:solidFill>
                  <a:srgbClr val="000000"/>
                </a:solidFill>
              </a:rPr>
              <a:t>Who the regulations apply to.</a:t>
            </a:r>
            <a:endParaRPr sz="1600">
              <a:solidFill>
                <a:srgbClr val="000000"/>
              </a:solidFill>
            </a:endParaRPr>
          </a:p>
          <a:p>
            <a:pPr marL="914400" lvl="0" indent="0" algn="l" rtl="0">
              <a:lnSpc>
                <a:spcPct val="100000"/>
              </a:lnSpc>
              <a:spcBef>
                <a:spcPts val="0"/>
              </a:spcBef>
              <a:spcAft>
                <a:spcPts val="0"/>
              </a:spcAft>
              <a:buNone/>
            </a:pP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b="1">
                <a:solidFill>
                  <a:srgbClr val="000000"/>
                </a:solidFill>
              </a:rPr>
              <a:t>Regulations…</a:t>
            </a:r>
            <a:endParaRPr sz="1600" b="1">
              <a:solidFill>
                <a:srgbClr val="000000"/>
              </a:solidFill>
            </a:endParaRPr>
          </a:p>
          <a:p>
            <a:pPr marL="457200" lvl="0" indent="0" algn="l" rtl="0">
              <a:lnSpc>
                <a:spcPct val="100000"/>
              </a:lnSpc>
              <a:spcBef>
                <a:spcPts val="0"/>
              </a:spcBef>
              <a:spcAft>
                <a:spcPts val="0"/>
              </a:spcAft>
              <a:buNone/>
            </a:pPr>
            <a:endParaRPr sz="1600" b="1">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Are made by:</a:t>
            </a:r>
            <a:endParaRPr sz="1600">
              <a:solidFill>
                <a:srgbClr val="000000"/>
              </a:solidFill>
            </a:endParaRPr>
          </a:p>
          <a:p>
            <a:pPr marL="1371600" lvl="2" indent="-330200" algn="l" rtl="0">
              <a:lnSpc>
                <a:spcPct val="100000"/>
              </a:lnSpc>
              <a:spcBef>
                <a:spcPts val="0"/>
              </a:spcBef>
              <a:spcAft>
                <a:spcPts val="0"/>
              </a:spcAft>
              <a:buClr>
                <a:srgbClr val="000000"/>
              </a:buClr>
              <a:buSzPts val="1600"/>
              <a:buChar char="■"/>
            </a:pPr>
            <a:r>
              <a:rPr lang="en" sz="1600">
                <a:solidFill>
                  <a:srgbClr val="000000"/>
                </a:solidFill>
              </a:rPr>
              <a:t>The Governor in Council (i.e., Treasury Board).</a:t>
            </a:r>
            <a:endParaRPr sz="1600">
              <a:solidFill>
                <a:srgbClr val="000000"/>
              </a:solidFill>
            </a:endParaRPr>
          </a:p>
          <a:p>
            <a:pPr marL="1371600" lvl="2" indent="-330200" algn="l" rtl="0">
              <a:lnSpc>
                <a:spcPct val="100000"/>
              </a:lnSpc>
              <a:spcBef>
                <a:spcPts val="0"/>
              </a:spcBef>
              <a:spcAft>
                <a:spcPts val="0"/>
              </a:spcAft>
              <a:buClr>
                <a:srgbClr val="000000"/>
              </a:buClr>
              <a:buSzPts val="1600"/>
              <a:buChar char="■"/>
            </a:pPr>
            <a:r>
              <a:rPr lang="en" sz="1600">
                <a:solidFill>
                  <a:srgbClr val="000000"/>
                </a:solidFill>
              </a:rPr>
              <a:t>A minister.</a:t>
            </a:r>
            <a:endParaRPr sz="1600">
              <a:solidFill>
                <a:srgbClr val="000000"/>
              </a:solidFill>
            </a:endParaRPr>
          </a:p>
          <a:p>
            <a:pPr marL="1371600" lvl="2" indent="-330200" algn="l" rtl="0">
              <a:lnSpc>
                <a:spcPct val="100000"/>
              </a:lnSpc>
              <a:spcBef>
                <a:spcPts val="0"/>
              </a:spcBef>
              <a:spcAft>
                <a:spcPts val="0"/>
              </a:spcAft>
              <a:buClr>
                <a:srgbClr val="000000"/>
              </a:buClr>
              <a:buSzPts val="1600"/>
              <a:buChar char="■"/>
            </a:pPr>
            <a:r>
              <a:rPr lang="en" sz="1600">
                <a:solidFill>
                  <a:srgbClr val="000000"/>
                </a:solidFill>
              </a:rPr>
              <a:t>An agency or other body of government.</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Are made via a process internal to Government and are not passed by Parliament.</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Are legal texts that contain the actual rules.</a:t>
            </a:r>
            <a:endParaRPr sz="16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b="0">
                <a:solidFill>
                  <a:schemeClr val="accent6"/>
                </a:solidFill>
                <a:latin typeface="Lato"/>
                <a:ea typeface="Lato"/>
                <a:cs typeface="Lato"/>
                <a:sym typeface="Lato"/>
              </a:rPr>
              <a:t>8</a:t>
            </a:fld>
            <a:endParaRPr sz="1300" b="0">
              <a:solidFill>
                <a:schemeClr val="accent6"/>
              </a:solidFill>
              <a:latin typeface="Lato"/>
              <a:ea typeface="Lato"/>
              <a:cs typeface="Lato"/>
              <a:sym typeface="Lato"/>
            </a:endParaRPr>
          </a:p>
        </p:txBody>
      </p:sp>
      <p:pic>
        <p:nvPicPr>
          <p:cNvPr id="172" name="Google Shape;172;p24" descr="Image"/>
          <p:cNvPicPr preferRelativeResize="0"/>
          <p:nvPr/>
        </p:nvPicPr>
        <p:blipFill rotWithShape="1">
          <a:blip r:embed="rId3">
            <a:alphaModFix/>
          </a:blip>
          <a:srcRect/>
          <a:stretch/>
        </p:blipFill>
        <p:spPr>
          <a:xfrm>
            <a:off x="248025" y="732150"/>
            <a:ext cx="5150901" cy="3679200"/>
          </a:xfrm>
          <a:prstGeom prst="rect">
            <a:avLst/>
          </a:prstGeom>
          <a:noFill/>
          <a:ln>
            <a:noFill/>
          </a:ln>
        </p:spPr>
      </p:pic>
      <p:pic>
        <p:nvPicPr>
          <p:cNvPr id="173" name="Google Shape;173;p24" descr="merci.jpg"/>
          <p:cNvPicPr preferRelativeResize="0"/>
          <p:nvPr/>
        </p:nvPicPr>
        <p:blipFill rotWithShape="1">
          <a:blip r:embed="rId4">
            <a:alphaModFix/>
          </a:blip>
          <a:srcRect t="11795" r="6384" b="3040"/>
          <a:stretch/>
        </p:blipFill>
        <p:spPr>
          <a:xfrm>
            <a:off x="5782450" y="849050"/>
            <a:ext cx="2525026" cy="3445400"/>
          </a:xfrm>
          <a:prstGeom prst="rect">
            <a:avLst/>
          </a:prstGeom>
          <a:noFill/>
          <a:ln>
            <a:noFill/>
          </a:ln>
        </p:spPr>
      </p:pic>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FFFFFF"/>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695</Words>
  <Application>Microsoft Office PowerPoint</Application>
  <PresentationFormat>On-screen Show (16:9)</PresentationFormat>
  <Paragraphs>83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Lato</vt:lpstr>
      <vt:lpstr>Raleway</vt:lpstr>
      <vt:lpstr>Antonio template</vt:lpstr>
      <vt:lpstr>OVERVIEW OF THE ACCESSIBLE CANADA ACT</vt:lpstr>
      <vt:lpstr>PURPOSE </vt:lpstr>
      <vt:lpstr>WHERE DOES IT APPLY?</vt:lpstr>
      <vt:lpstr>DUTIES OF REGULATED ENTITIES</vt:lpstr>
      <vt:lpstr>PowerPoint Presentation</vt:lpstr>
      <vt:lpstr>COUNCIL OF FEDERAL ACCESSIBILITY AGENCIES</vt:lpstr>
      <vt:lpstr>LEGISLATION VS REGULATIONS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ACCESSIBLE CANADA ACT</dc:title>
  <dc:creator>April</dc:creator>
  <cp:lastModifiedBy>April</cp:lastModifiedBy>
  <cp:revision>3</cp:revision>
  <dcterms:modified xsi:type="dcterms:W3CDTF">2020-01-08T16:39:05Z</dcterms:modified>
</cp:coreProperties>
</file>